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107832-02C8-F51C-7BAC-97EF6F502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DBAF14-5BBB-FA65-0E75-C967779A7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C9D0EA-B8F6-A51B-65D2-BBE0E1E55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6DD7F8-5B35-FF8E-384C-CFAA80991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3B3047-E221-E4E3-B7A3-6DA6B212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47183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9EB1B0-9B04-6724-A773-19F0A3AAB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E9AD27-8190-9E14-BC96-F695850C9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D8FBEB-B410-86FB-7F31-1E8D1086C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0D1C9A-BDEA-5B59-87D3-90DF156A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385221-22E4-200B-FED8-662BC410B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5426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522208F-90EE-F58A-2D26-7603BA3F50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EEE8B58-BD0C-703F-825E-25236440F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FE8B74-C15D-5CD3-08ED-760EF2BD4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ADB477-5E04-F08D-4BFC-E4B27A19D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A669DD-FEDE-36EA-C1BF-B18F43A67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13089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3BAD41-4AC0-3C51-9307-505A6BF6F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636AEE-974E-464D-BA4B-9C8B6499E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58D44B-1746-15B1-DA5C-7074FA01A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ECC4F8-5B40-3500-E600-C6738178E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AA6258-00DA-9692-6C03-6D4116E91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28693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7F6F37-8B33-B7E3-CC50-EE39480B1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29814D-352F-E81D-4D2C-13CE26639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72528D-6F17-C570-E0CD-BF04A3EE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71ADB4-BD6F-42C4-6256-7D452527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164D33-8DA0-FA83-586A-6226BEFED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3133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7B267F-418B-CE44-0689-6A333AFE6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31766D-31B1-B8DF-6604-9AB66121A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65BFA4-979D-D83F-D99B-B24529C21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C1975F-5465-5C10-EC7D-BEA224592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4CCA90-AB5C-06A6-6753-B59A27683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EEA17B-20EF-D7ED-C16C-719E96F8B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26995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CD0A60-8B6C-E156-8DB1-566F01772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859210-4DCB-72FD-FCE5-528FCDC2E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D28E9FC-19A5-E5C7-B8BD-E5F9B8675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26F5883-21B8-BD66-7E34-7ED95878B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2DB54AC-047A-40C5-E84B-1BA9B3919E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3DE8CFE-9E5C-2ED8-5F92-F3BA5FF87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B71A6C0-366C-31AF-E3A0-3EB391EB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C7D8B2A-2575-1587-9E37-8EBC9B31F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5817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98B52-73BD-7C54-A2BB-E7DA38E2E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9311A9-E7E0-F8C6-69E6-45A616FFD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634CF6A-D394-B982-95AD-C94B343C1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E71351-C791-6D0F-378F-BCDC9813F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47141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C737267-C9FE-C8C1-7C71-8EBA611EA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FCEFE5-3E45-BA7D-2276-FC7F5390F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810ECE9-A3AC-B34B-4B8E-886350F7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0716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A2A69-B5A6-C0EB-8F93-F1131A6CC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9A7BB6-083B-ADF1-3338-9C7C656CA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78C0DE3-B790-4E1E-038B-E36511418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4AA213-FC30-78A9-4844-3F78D3ED7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FEC03C-C484-B6E0-3B78-9778305E3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19F256-253D-465F-1E26-6E18B8CCF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32401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1DF52-463E-395D-0363-D6132E1B0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DD33A13-1967-54C6-9343-5CF3DA0A2B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C698C1A-72C2-61B2-A19B-EF67BEF84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DE6A76-9E7F-ADAC-18C4-01DBCB6A9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3386B3-D285-156E-0301-6F22489AD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A20A14-11A4-AA36-3515-79065422D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6640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77A866-96DC-7ED3-8645-CCB5FC01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65BEE2D-E0AD-9C66-7C48-B32E460A7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2F6281-02EB-C2C4-BE64-FCB29ACF84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B1CD54-D893-428C-9BB7-7419E0E4E71B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40B280-F90E-FB6E-2E01-B22D95AF3D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E04848-C160-2019-87FE-9077B9B366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3A4626-D0CF-4FD7-A930-D12B418956E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6479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231DA5B-F69E-02C7-A720-FA26C1B48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9343"/>
            <a:ext cx="10515600" cy="5607620"/>
          </a:xfrm>
        </p:spPr>
        <p:txBody>
          <a:bodyPr/>
          <a:lstStyle/>
          <a:p>
            <a:pPr algn="ctr"/>
            <a:r>
              <a:rPr lang="ru-RU" b="1" dirty="0" err="1"/>
              <a:t>Дәріс</a:t>
            </a:r>
            <a:r>
              <a:rPr lang="ru-RU" b="1" dirty="0"/>
              <a:t>: </a:t>
            </a:r>
            <a:r>
              <a:rPr lang="ru-RU" b="1" dirty="0" err="1"/>
              <a:t>Фармацевтикалық</a:t>
            </a:r>
            <a:r>
              <a:rPr lang="ru-RU" b="1" dirty="0"/>
              <a:t> </a:t>
            </a:r>
            <a:r>
              <a:rPr lang="ru-RU" b="1" dirty="0" err="1"/>
              <a:t>факторлар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олардың</a:t>
            </a:r>
            <a:r>
              <a:rPr lang="ru-RU" b="1" dirty="0"/>
              <a:t> </a:t>
            </a:r>
            <a:r>
              <a:rPr lang="ru-RU" b="1" dirty="0" err="1"/>
              <a:t>мазмұны</a:t>
            </a:r>
            <a:endParaRPr lang="ru-RU" b="1" dirty="0"/>
          </a:p>
          <a:p>
            <a:r>
              <a:rPr lang="ru-RU" b="1" dirty="0" err="1"/>
              <a:t>Кіріспе</a:t>
            </a:r>
            <a:endParaRPr lang="ru-RU" b="1" dirty="0"/>
          </a:p>
          <a:p>
            <a:r>
              <a:rPr lang="ru-RU" dirty="0" err="1"/>
              <a:t>Фармацевтикалық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 –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заттардың</a:t>
            </a:r>
            <a:r>
              <a:rPr lang="ru-RU" dirty="0"/>
              <a:t> </a:t>
            </a:r>
            <a:r>
              <a:rPr lang="ru-RU" dirty="0" err="1"/>
              <a:t>сапасын</a:t>
            </a:r>
            <a:r>
              <a:rPr lang="ru-RU" dirty="0"/>
              <a:t>, </a:t>
            </a:r>
            <a:r>
              <a:rPr lang="ru-RU" dirty="0" err="1"/>
              <a:t>қауіпсіздігін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тиімділігін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кешенді</a:t>
            </a:r>
            <a:r>
              <a:rPr lang="ru-RU" dirty="0"/>
              <a:t> сала.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препараттың</a:t>
            </a:r>
            <a:r>
              <a:rPr lang="ru-RU" dirty="0"/>
              <a:t> </a:t>
            </a:r>
            <a:r>
              <a:rPr lang="ru-RU" dirty="0" err="1"/>
              <a:t>биологиялық</a:t>
            </a:r>
            <a:r>
              <a:rPr lang="ru-RU" dirty="0"/>
              <a:t> </a:t>
            </a:r>
            <a:r>
              <a:rPr lang="ru-RU" dirty="0" err="1"/>
              <a:t>әсері</a:t>
            </a:r>
            <a:r>
              <a:rPr lang="ru-RU" dirty="0"/>
              <a:t> тек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химиялық</a:t>
            </a:r>
            <a:r>
              <a:rPr lang="ru-RU" dirty="0"/>
              <a:t> </a:t>
            </a:r>
            <a:r>
              <a:rPr lang="ru-RU" dirty="0" err="1"/>
              <a:t>табиғатына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фармацевтикалық</a:t>
            </a:r>
            <a:r>
              <a:rPr lang="ru-RU" dirty="0"/>
              <a:t> </a:t>
            </a:r>
            <a:r>
              <a:rPr lang="ru-RU" dirty="0" err="1"/>
              <a:t>факторларға</a:t>
            </a:r>
            <a:r>
              <a:rPr lang="ru-RU" dirty="0"/>
              <a:t> да </a:t>
            </a:r>
            <a:r>
              <a:rPr lang="ru-RU" dirty="0" err="1"/>
              <a:t>тәуелді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факторлар</a:t>
            </a:r>
            <a:r>
              <a:rPr lang="ru-RU" dirty="0"/>
              <a:t> </a:t>
            </a:r>
            <a:r>
              <a:rPr lang="ru-RU" dirty="0" err="1"/>
              <a:t>препараттың</a:t>
            </a:r>
            <a:r>
              <a:rPr lang="ru-RU" dirty="0"/>
              <a:t> </a:t>
            </a:r>
            <a:r>
              <a:rPr lang="ru-RU" dirty="0" err="1"/>
              <a:t>терапиялық</a:t>
            </a:r>
            <a:r>
              <a:rPr lang="ru-RU" dirty="0"/>
              <a:t> </a:t>
            </a:r>
            <a:r>
              <a:rPr lang="ru-RU" dirty="0" err="1"/>
              <a:t>тиімділігін</a:t>
            </a:r>
            <a:r>
              <a:rPr lang="ru-RU" dirty="0"/>
              <a:t>, </a:t>
            </a:r>
            <a:r>
              <a:rPr lang="ru-RU" dirty="0" err="1"/>
              <a:t>биожетімділігін</a:t>
            </a:r>
            <a:r>
              <a:rPr lang="ru-RU" dirty="0"/>
              <a:t>, </a:t>
            </a:r>
            <a:r>
              <a:rPr lang="ru-RU" dirty="0" err="1"/>
              <a:t>тұрақтылығын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пациентке </a:t>
            </a:r>
            <a:r>
              <a:rPr lang="ru-RU" dirty="0" err="1"/>
              <a:t>қолайлылығын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562319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4760EE-BBBF-A222-F6BB-3D2EEDE53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5608"/>
            <a:ext cx="10515600" cy="5521355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1. </a:t>
            </a:r>
            <a:r>
              <a:rPr lang="ru-RU" b="1" dirty="0" err="1"/>
              <a:t>Фармацевтикалық</a:t>
            </a:r>
            <a:r>
              <a:rPr lang="ru-RU" b="1" dirty="0"/>
              <a:t> </a:t>
            </a:r>
            <a:r>
              <a:rPr lang="ru-RU" b="1" dirty="0" err="1"/>
              <a:t>факторлардың</a:t>
            </a:r>
            <a:r>
              <a:rPr lang="ru-RU" b="1" dirty="0"/>
              <a:t> </a:t>
            </a:r>
            <a:r>
              <a:rPr lang="ru-RU" b="1" dirty="0" err="1"/>
              <a:t>түсінігі</a:t>
            </a:r>
            <a:endParaRPr lang="ru-RU" b="1" dirty="0"/>
          </a:p>
          <a:p>
            <a:r>
              <a:rPr lang="ru-RU" b="1" dirty="0" err="1"/>
              <a:t>Фармацевтикалық</a:t>
            </a:r>
            <a:r>
              <a:rPr lang="ru-RU" b="1" dirty="0"/>
              <a:t> </a:t>
            </a:r>
            <a:r>
              <a:rPr lang="ru-RU" b="1" dirty="0" err="1"/>
              <a:t>факторлар</a:t>
            </a:r>
            <a:r>
              <a:rPr lang="ru-RU" dirty="0"/>
              <a:t> –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фармакологиялық</a:t>
            </a:r>
            <a:r>
              <a:rPr lang="ru-RU" dirty="0"/>
              <a:t> </a:t>
            </a:r>
            <a:r>
              <a:rPr lang="ru-RU" dirty="0" err="1"/>
              <a:t>әсерін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молекулалық</a:t>
            </a:r>
            <a:r>
              <a:rPr lang="ru-RU" dirty="0"/>
              <a:t> </a:t>
            </a:r>
            <a:r>
              <a:rPr lang="ru-RU" dirty="0" err="1"/>
              <a:t>табиғатынан</a:t>
            </a:r>
            <a:r>
              <a:rPr lang="ru-RU" dirty="0"/>
              <a:t> </a:t>
            </a:r>
            <a:r>
              <a:rPr lang="ru-RU" dirty="0" err="1"/>
              <a:t>тысқары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, </a:t>
            </a:r>
            <a:r>
              <a:rPr lang="ru-RU" dirty="0" err="1"/>
              <a:t>химиялық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технологиялық</a:t>
            </a:r>
            <a:r>
              <a:rPr lang="ru-RU" dirty="0"/>
              <a:t> </a:t>
            </a:r>
            <a:r>
              <a:rPr lang="ru-RU" dirty="0" err="1"/>
              <a:t>ерекшеліктер</a:t>
            </a:r>
            <a:r>
              <a:rPr lang="ru-RU" dirty="0"/>
              <a:t> </a:t>
            </a:r>
            <a:r>
              <a:rPr lang="ru-RU" dirty="0" err="1"/>
              <a:t>жиынтығы</a:t>
            </a:r>
            <a:r>
              <a:rPr lang="ru-RU" dirty="0"/>
              <a:t>.</a:t>
            </a:r>
          </a:p>
          <a:p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:</a:t>
            </a:r>
          </a:p>
          <a:p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қалып</a:t>
            </a:r>
            <a:r>
              <a:rPr lang="ru-RU" dirty="0"/>
              <a:t> (</a:t>
            </a:r>
            <a:r>
              <a:rPr lang="en-US" dirty="0"/>
              <a:t>dosage form)</a:t>
            </a:r>
          </a:p>
          <a:p>
            <a:r>
              <a:rPr lang="ru-RU" dirty="0"/>
              <a:t>Физика-</a:t>
            </a:r>
            <a:r>
              <a:rPr lang="ru-RU" dirty="0" err="1"/>
              <a:t>химиялық</a:t>
            </a:r>
            <a:r>
              <a:rPr lang="ru-RU" dirty="0"/>
              <a:t> </a:t>
            </a:r>
            <a:r>
              <a:rPr lang="ru-RU" dirty="0" err="1"/>
              <a:t>қасиеттер</a:t>
            </a:r>
            <a:endParaRPr lang="ru-RU" dirty="0"/>
          </a:p>
          <a:p>
            <a:r>
              <a:rPr lang="ru-RU" dirty="0" err="1"/>
              <a:t>Құрамы</a:t>
            </a:r>
            <a:r>
              <a:rPr lang="ru-RU" dirty="0"/>
              <a:t> (</a:t>
            </a:r>
            <a:r>
              <a:rPr lang="ru-RU" dirty="0" err="1"/>
              <a:t>көмікші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, </a:t>
            </a:r>
            <a:r>
              <a:rPr lang="ru-RU" dirty="0" err="1"/>
              <a:t>қоспалар</a:t>
            </a:r>
            <a:r>
              <a:rPr lang="ru-RU" dirty="0"/>
              <a:t>)</a:t>
            </a:r>
          </a:p>
          <a:p>
            <a:r>
              <a:rPr lang="ru-RU" dirty="0" err="1"/>
              <a:t>Өндірістік</a:t>
            </a:r>
            <a:r>
              <a:rPr lang="ru-RU" dirty="0"/>
              <a:t> </a:t>
            </a:r>
            <a:r>
              <a:rPr lang="ru-RU" dirty="0" err="1"/>
              <a:t>технологиясы</a:t>
            </a:r>
            <a:endParaRPr lang="ru-RU" dirty="0"/>
          </a:p>
          <a:p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жағдайлары</a:t>
            </a:r>
            <a:r>
              <a:rPr lang="ru-RU" dirty="0"/>
              <a:t> мен </a:t>
            </a:r>
            <a:r>
              <a:rPr lang="ru-RU" dirty="0" err="1"/>
              <a:t>тұрақтылығы</a:t>
            </a:r>
            <a:endParaRPr lang="ru-RU" dirty="0"/>
          </a:p>
          <a:p>
            <a:r>
              <a:rPr lang="ru-RU" dirty="0" err="1"/>
              <a:t>Препаратты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 </a:t>
            </a:r>
            <a:r>
              <a:rPr lang="ru-RU" dirty="0" err="1"/>
              <a:t>жолы</a:t>
            </a:r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8806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A34C63-14ED-6489-5AD1-FB2ADE07F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581"/>
            <a:ext cx="10515600" cy="5682382"/>
          </a:xfrm>
        </p:spPr>
        <p:txBody>
          <a:bodyPr>
            <a:normAutofit/>
          </a:bodyPr>
          <a:lstStyle/>
          <a:p>
            <a:r>
              <a:rPr lang="ru-RU" b="1" dirty="0"/>
              <a:t>2. </a:t>
            </a:r>
            <a:r>
              <a:rPr lang="ru-RU" b="1" dirty="0" err="1"/>
              <a:t>Дәрілік</a:t>
            </a:r>
            <a:r>
              <a:rPr lang="ru-RU" b="1" dirty="0"/>
              <a:t> </a:t>
            </a:r>
            <a:r>
              <a:rPr lang="ru-RU" b="1" dirty="0" err="1"/>
              <a:t>қалып</a:t>
            </a:r>
            <a:r>
              <a:rPr lang="ru-RU" b="1" dirty="0"/>
              <a:t> (</a:t>
            </a:r>
            <a:r>
              <a:rPr lang="en-US" b="1" dirty="0"/>
              <a:t>Dosage form)</a:t>
            </a:r>
          </a:p>
          <a:p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қалып</a:t>
            </a:r>
            <a:r>
              <a:rPr lang="ru-RU" dirty="0"/>
              <a:t> – </a:t>
            </a:r>
            <a:r>
              <a:rPr lang="ru-RU" dirty="0" err="1"/>
              <a:t>препаратты</a:t>
            </a:r>
            <a:r>
              <a:rPr lang="ru-RU" dirty="0"/>
              <a:t> </a:t>
            </a:r>
            <a:r>
              <a:rPr lang="ru-RU" dirty="0" err="1"/>
              <a:t>қолданудың</a:t>
            </a:r>
            <a:r>
              <a:rPr lang="ru-RU" dirty="0"/>
              <a:t> </a:t>
            </a:r>
            <a:r>
              <a:rPr lang="ru-RU" dirty="0" err="1"/>
              <a:t>ыңғайлылығын</a:t>
            </a:r>
            <a:r>
              <a:rPr lang="ru-RU" dirty="0"/>
              <a:t>, </a:t>
            </a:r>
            <a:r>
              <a:rPr lang="ru-RU" dirty="0" err="1"/>
              <a:t>дозалау</a:t>
            </a:r>
            <a:r>
              <a:rPr lang="ru-RU" dirty="0"/>
              <a:t> </a:t>
            </a:r>
            <a:r>
              <a:rPr lang="ru-RU" dirty="0" err="1"/>
              <a:t>дәлдігін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биожетімділігін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фактор.</a:t>
            </a:r>
          </a:p>
          <a:p>
            <a:r>
              <a:rPr lang="ru-RU" b="1" dirty="0" err="1"/>
              <a:t>Мысалдар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қалыптар</a:t>
            </a:r>
            <a:r>
              <a:rPr lang="ru-RU" dirty="0"/>
              <a:t> (таблетка, капсула, </a:t>
            </a:r>
            <a:r>
              <a:rPr lang="ru-RU" dirty="0" err="1"/>
              <a:t>ұнтақ</a:t>
            </a:r>
            <a:r>
              <a:rPr lang="ru-RU" dirty="0"/>
              <a:t>)</a:t>
            </a:r>
          </a:p>
          <a:p>
            <a:r>
              <a:rPr lang="ru-RU" dirty="0" err="1"/>
              <a:t>Жұмсақ</a:t>
            </a:r>
            <a:r>
              <a:rPr lang="ru-RU" dirty="0"/>
              <a:t> </a:t>
            </a:r>
            <a:r>
              <a:rPr lang="ru-RU" dirty="0" err="1"/>
              <a:t>қалыптар</a:t>
            </a:r>
            <a:r>
              <a:rPr lang="ru-RU" dirty="0"/>
              <a:t> (</a:t>
            </a:r>
            <a:r>
              <a:rPr lang="ru-RU" dirty="0" err="1"/>
              <a:t>суппозиторийлер</a:t>
            </a:r>
            <a:r>
              <a:rPr lang="ru-RU" dirty="0"/>
              <a:t>, майлар)</a:t>
            </a:r>
          </a:p>
          <a:p>
            <a:r>
              <a:rPr lang="ru-RU" dirty="0" err="1"/>
              <a:t>Сұйық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қалыптар</a:t>
            </a:r>
            <a:r>
              <a:rPr lang="ru-RU" dirty="0"/>
              <a:t> (</a:t>
            </a:r>
            <a:r>
              <a:rPr lang="ru-RU" dirty="0" err="1"/>
              <a:t>ерітінді</a:t>
            </a:r>
            <a:r>
              <a:rPr lang="ru-RU" dirty="0"/>
              <a:t>, сироп, суспензия, эмульсия)</a:t>
            </a:r>
          </a:p>
          <a:p>
            <a:r>
              <a:rPr lang="ru-RU" dirty="0" err="1"/>
              <a:t>Заманауи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r>
              <a:rPr lang="ru-RU" dirty="0"/>
              <a:t> (</a:t>
            </a:r>
            <a:r>
              <a:rPr lang="ru-RU" dirty="0" err="1"/>
              <a:t>транспластиндік</a:t>
            </a:r>
            <a:r>
              <a:rPr lang="ru-RU" dirty="0"/>
              <a:t> пластырь, липосома, </a:t>
            </a:r>
            <a:r>
              <a:rPr lang="ru-RU" dirty="0" err="1"/>
              <a:t>нанобөлшектер</a:t>
            </a:r>
            <a:r>
              <a:rPr lang="ru-RU" dirty="0"/>
              <a:t>)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0812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B2FE06F-8806-9611-6C67-B76004E6B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9857"/>
            <a:ext cx="10515600" cy="5527106"/>
          </a:xfrm>
        </p:spPr>
        <p:txBody>
          <a:bodyPr>
            <a:normAutofit/>
          </a:bodyPr>
          <a:lstStyle/>
          <a:p>
            <a:r>
              <a:rPr lang="ru-RU" b="1" dirty="0"/>
              <a:t>3. Физика-</a:t>
            </a:r>
            <a:r>
              <a:rPr lang="ru-RU" b="1" dirty="0" err="1"/>
              <a:t>химиялық</a:t>
            </a:r>
            <a:r>
              <a:rPr lang="ru-RU" b="1" dirty="0"/>
              <a:t> </a:t>
            </a:r>
            <a:r>
              <a:rPr lang="ru-RU" b="1" dirty="0" err="1"/>
              <a:t>қасиеттері</a:t>
            </a:r>
            <a:endParaRPr lang="ru-RU" b="1" dirty="0"/>
          </a:p>
          <a:p>
            <a:r>
              <a:rPr lang="ru-RU" dirty="0" err="1"/>
              <a:t>Фармацевтикалық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молекулалық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ерекшеліктері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еруін</a:t>
            </a:r>
            <a:r>
              <a:rPr lang="ru-RU" dirty="0"/>
              <a:t>, </a:t>
            </a:r>
            <a:r>
              <a:rPr lang="ru-RU" dirty="0" err="1"/>
              <a:t>сіңірілуін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жылдамдығын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.</a:t>
            </a:r>
          </a:p>
          <a:p>
            <a:r>
              <a:rPr lang="ru-RU" b="1" dirty="0" err="1"/>
              <a:t>Маңызды</a:t>
            </a:r>
            <a:r>
              <a:rPr lang="ru-RU" b="1" dirty="0"/>
              <a:t> </a:t>
            </a:r>
            <a:r>
              <a:rPr lang="ru-RU" b="1" dirty="0" err="1"/>
              <a:t>қасиеттер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/>
              <a:t>Еру </a:t>
            </a:r>
            <a:r>
              <a:rPr lang="ru-RU" dirty="0" err="1"/>
              <a:t>жылдамдығы</a:t>
            </a:r>
            <a:r>
              <a:rPr lang="ru-RU" dirty="0"/>
              <a:t> (</a:t>
            </a:r>
            <a:r>
              <a:rPr lang="en-US" dirty="0"/>
              <a:t>disintegration, dissolution)</a:t>
            </a:r>
          </a:p>
          <a:p>
            <a:r>
              <a:rPr lang="ru-RU" dirty="0" err="1"/>
              <a:t>Кристаллдық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(</a:t>
            </a:r>
            <a:r>
              <a:rPr lang="ru-RU" dirty="0" err="1"/>
              <a:t>аморфты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кристаллдық</a:t>
            </a:r>
            <a:r>
              <a:rPr lang="ru-RU" dirty="0"/>
              <a:t> </a:t>
            </a:r>
            <a:r>
              <a:rPr lang="ru-RU" dirty="0" err="1"/>
              <a:t>күй</a:t>
            </a:r>
            <a:r>
              <a:rPr lang="ru-RU" dirty="0"/>
              <a:t>)</a:t>
            </a:r>
          </a:p>
          <a:p>
            <a:r>
              <a:rPr lang="ru-RU" dirty="0"/>
              <a:t>Полиморфизм</a:t>
            </a:r>
          </a:p>
          <a:p>
            <a:r>
              <a:rPr lang="en-US" dirty="0" err="1"/>
              <a:t>pKa</a:t>
            </a:r>
            <a:r>
              <a:rPr lang="en-US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ерітінді</a:t>
            </a:r>
            <a:r>
              <a:rPr lang="ru-RU" dirty="0"/>
              <a:t> рН-ы</a:t>
            </a:r>
          </a:p>
          <a:p>
            <a:r>
              <a:rPr lang="ru-RU" dirty="0" err="1"/>
              <a:t>Липофильділік</a:t>
            </a:r>
            <a:r>
              <a:rPr lang="ru-RU" dirty="0"/>
              <a:t> (</a:t>
            </a:r>
            <a:r>
              <a:rPr lang="en-US" dirty="0"/>
              <a:t>log P, log D)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56065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1BDA681-3C9F-4108-A4E5-4BFE9734C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3117"/>
            <a:ext cx="10515600" cy="5463846"/>
          </a:xfrm>
        </p:spPr>
        <p:txBody>
          <a:bodyPr>
            <a:normAutofit/>
          </a:bodyPr>
          <a:lstStyle/>
          <a:p>
            <a:r>
              <a:rPr lang="ru-RU" b="1" dirty="0"/>
              <a:t>4. </a:t>
            </a:r>
            <a:r>
              <a:rPr lang="ru-RU" b="1" dirty="0" err="1"/>
              <a:t>Қосымша</a:t>
            </a:r>
            <a:r>
              <a:rPr lang="ru-RU" b="1" dirty="0"/>
              <a:t> (</a:t>
            </a:r>
            <a:r>
              <a:rPr lang="ru-RU" b="1" dirty="0" err="1"/>
              <a:t>эксципиенттік</a:t>
            </a:r>
            <a:r>
              <a:rPr lang="ru-RU" b="1" dirty="0"/>
              <a:t>) </a:t>
            </a:r>
            <a:r>
              <a:rPr lang="ru-RU" b="1" dirty="0" err="1"/>
              <a:t>заттар</a:t>
            </a:r>
            <a:endParaRPr lang="ru-RU" b="1" dirty="0"/>
          </a:p>
          <a:p>
            <a:r>
              <a:rPr lang="ru-RU" dirty="0" err="1"/>
              <a:t>Көмекші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 </a:t>
            </a:r>
            <a:r>
              <a:rPr lang="ru-RU" dirty="0" err="1"/>
              <a:t>препараттың</a:t>
            </a:r>
            <a:r>
              <a:rPr lang="ru-RU" dirty="0"/>
              <a:t> </a:t>
            </a:r>
            <a:r>
              <a:rPr lang="ru-RU" dirty="0" err="1"/>
              <a:t>тұрақтылығына</a:t>
            </a:r>
            <a:r>
              <a:rPr lang="ru-RU" dirty="0"/>
              <a:t>, </a:t>
            </a:r>
            <a:r>
              <a:rPr lang="ru-RU" dirty="0" err="1"/>
              <a:t>еруіне</a:t>
            </a:r>
            <a:r>
              <a:rPr lang="ru-RU" dirty="0"/>
              <a:t>, </a:t>
            </a:r>
            <a:r>
              <a:rPr lang="ru-RU" dirty="0" err="1"/>
              <a:t>дәміне</a:t>
            </a:r>
            <a:r>
              <a:rPr lang="ru-RU" dirty="0"/>
              <a:t>,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мерзіміне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  <a:p>
            <a:r>
              <a:rPr lang="ru-RU" b="1" dirty="0" err="1"/>
              <a:t>Мысалдар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Тасымалдаушылар</a:t>
            </a:r>
            <a:r>
              <a:rPr lang="ru-RU" dirty="0"/>
              <a:t> (лактоза, крахмал)</a:t>
            </a:r>
          </a:p>
          <a:p>
            <a:r>
              <a:rPr lang="ru-RU" dirty="0" err="1"/>
              <a:t>Байланыстырғыштар</a:t>
            </a:r>
            <a:r>
              <a:rPr lang="ru-RU" dirty="0"/>
              <a:t> (желатин, ПВП)</a:t>
            </a:r>
          </a:p>
          <a:p>
            <a:r>
              <a:rPr lang="ru-RU" dirty="0" err="1"/>
              <a:t>Ыдыратқыштар</a:t>
            </a:r>
            <a:r>
              <a:rPr lang="ru-RU" dirty="0"/>
              <a:t> (натрий крахмал </a:t>
            </a:r>
            <a:r>
              <a:rPr lang="ru-RU" dirty="0" err="1"/>
              <a:t>гликолят</a:t>
            </a:r>
            <a:r>
              <a:rPr lang="ru-RU" dirty="0"/>
              <a:t>)</a:t>
            </a:r>
          </a:p>
          <a:p>
            <a:r>
              <a:rPr lang="ru-RU" dirty="0" err="1"/>
              <a:t>Консерванттар</a:t>
            </a:r>
            <a:r>
              <a:rPr lang="ru-RU" dirty="0"/>
              <a:t> (бензалконий </a:t>
            </a:r>
            <a:r>
              <a:rPr lang="ru-RU" dirty="0" err="1"/>
              <a:t>хлориді</a:t>
            </a:r>
            <a:r>
              <a:rPr lang="ru-RU" dirty="0"/>
              <a:t>)</a:t>
            </a:r>
          </a:p>
          <a:p>
            <a:r>
              <a:rPr lang="ru-RU" dirty="0" err="1"/>
              <a:t>Дәм-татымдық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бояғыш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5223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AA6AFD-BB85-074F-300D-63CE6C6D3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1909"/>
            <a:ext cx="10515600" cy="5205054"/>
          </a:xfrm>
        </p:spPr>
        <p:txBody>
          <a:bodyPr/>
          <a:lstStyle/>
          <a:p>
            <a:r>
              <a:rPr lang="ru-RU" b="1" dirty="0"/>
              <a:t>5. </a:t>
            </a:r>
            <a:r>
              <a:rPr lang="ru-RU" b="1" dirty="0" err="1"/>
              <a:t>Өндірістік</a:t>
            </a:r>
            <a:r>
              <a:rPr lang="ru-RU" b="1" dirty="0"/>
              <a:t> технология </a:t>
            </a:r>
            <a:r>
              <a:rPr lang="ru-RU" b="1" dirty="0" err="1"/>
              <a:t>және</a:t>
            </a:r>
            <a:r>
              <a:rPr lang="ru-RU" b="1" dirty="0"/>
              <a:t> сапа </a:t>
            </a:r>
            <a:r>
              <a:rPr lang="ru-RU" b="1" dirty="0" err="1"/>
              <a:t>бақылауы</a:t>
            </a:r>
            <a:endParaRPr lang="ru-RU" b="1" dirty="0"/>
          </a:p>
          <a:p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дайындалу</a:t>
            </a:r>
            <a:r>
              <a:rPr lang="ru-RU" dirty="0"/>
              <a:t> </a:t>
            </a:r>
            <a:r>
              <a:rPr lang="ru-RU" dirty="0" err="1"/>
              <a:t>әдісі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биожетімділігіне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  <a:p>
            <a:r>
              <a:rPr lang="ru-RU" dirty="0" err="1"/>
              <a:t>Микронизация</a:t>
            </a:r>
            <a:r>
              <a:rPr lang="ru-RU" dirty="0"/>
              <a:t> – еру </a:t>
            </a:r>
            <a:r>
              <a:rPr lang="ru-RU" dirty="0" err="1"/>
              <a:t>жылдамдығын</a:t>
            </a:r>
            <a:r>
              <a:rPr lang="ru-RU" dirty="0"/>
              <a:t> </a:t>
            </a:r>
            <a:r>
              <a:rPr lang="ru-RU" dirty="0" err="1"/>
              <a:t>арттырады</a:t>
            </a:r>
            <a:endParaRPr lang="ru-RU" dirty="0"/>
          </a:p>
          <a:p>
            <a:r>
              <a:rPr lang="ru-RU" dirty="0"/>
              <a:t>Лиофилизация – </a:t>
            </a:r>
            <a:r>
              <a:rPr lang="ru-RU" dirty="0" err="1"/>
              <a:t>тұрақтылықты</a:t>
            </a:r>
            <a:r>
              <a:rPr lang="ru-RU" dirty="0"/>
              <a:t> </a:t>
            </a:r>
            <a:r>
              <a:rPr lang="ru-RU" dirty="0" err="1"/>
              <a:t>жоғарылатады</a:t>
            </a:r>
            <a:endParaRPr lang="ru-RU" dirty="0"/>
          </a:p>
          <a:p>
            <a:r>
              <a:rPr lang="ru-RU" dirty="0"/>
              <a:t>Нанотехнология – </a:t>
            </a:r>
            <a:r>
              <a:rPr lang="ru-RU" dirty="0" err="1"/>
              <a:t>биожетімділікті</a:t>
            </a:r>
            <a:r>
              <a:rPr lang="ru-RU" dirty="0"/>
              <a:t> </a:t>
            </a:r>
            <a:r>
              <a:rPr lang="ru-RU" dirty="0" err="1"/>
              <a:t>күшейтеді</a:t>
            </a:r>
            <a:endParaRPr lang="ru-RU" dirty="0"/>
          </a:p>
          <a:p>
            <a:r>
              <a:rPr lang="ru-RU" dirty="0" err="1"/>
              <a:t>Стерильдеу</a:t>
            </a:r>
            <a:r>
              <a:rPr lang="ru-RU" dirty="0"/>
              <a:t> </a:t>
            </a:r>
            <a:r>
              <a:rPr lang="ru-RU" dirty="0" err="1"/>
              <a:t>әдісі</a:t>
            </a:r>
            <a:r>
              <a:rPr lang="ru-RU" dirty="0"/>
              <a:t> –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кепілі</a:t>
            </a:r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09932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FC95E4-112F-9BEB-A7C6-BCABC9D03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5864"/>
            <a:ext cx="10515600" cy="5481099"/>
          </a:xfrm>
        </p:spPr>
        <p:txBody>
          <a:bodyPr/>
          <a:lstStyle/>
          <a:p>
            <a:r>
              <a:rPr lang="ru-RU" b="1" dirty="0"/>
              <a:t>6. </a:t>
            </a:r>
            <a:r>
              <a:rPr lang="ru-RU" b="1" dirty="0" err="1"/>
              <a:t>Сақтау</a:t>
            </a:r>
            <a:r>
              <a:rPr lang="ru-RU" b="1" dirty="0"/>
              <a:t> </a:t>
            </a:r>
            <a:r>
              <a:rPr lang="ru-RU" b="1" dirty="0" err="1"/>
              <a:t>жағдайлары</a:t>
            </a:r>
            <a:endParaRPr lang="ru-RU" b="1" dirty="0"/>
          </a:p>
          <a:p>
            <a:r>
              <a:rPr lang="ru-RU" dirty="0"/>
              <a:t>Температура, </a:t>
            </a:r>
            <a:r>
              <a:rPr lang="ru-RU" dirty="0" err="1"/>
              <a:t>ылғалдылық</a:t>
            </a:r>
            <a:r>
              <a:rPr lang="ru-RU" dirty="0"/>
              <a:t>, </a:t>
            </a:r>
            <a:r>
              <a:rPr lang="ru-RU" dirty="0" err="1"/>
              <a:t>жарық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оттегі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заттардың</a:t>
            </a:r>
            <a:r>
              <a:rPr lang="ru-RU" dirty="0"/>
              <a:t> </a:t>
            </a:r>
            <a:r>
              <a:rPr lang="ru-RU" dirty="0" err="1"/>
              <a:t>тұрақтылығына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  <a:p>
            <a:r>
              <a:rPr lang="ru-RU" dirty="0" err="1"/>
              <a:t>Жарыққа</a:t>
            </a:r>
            <a:r>
              <a:rPr lang="ru-RU" dirty="0"/>
              <a:t> </a:t>
            </a:r>
            <a:r>
              <a:rPr lang="ru-RU" dirty="0" err="1"/>
              <a:t>сезімтал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 (нитроглицерин, рибофлавин) – </a:t>
            </a:r>
            <a:r>
              <a:rPr lang="ru-RU" dirty="0" err="1"/>
              <a:t>қоңыр</a:t>
            </a:r>
            <a:r>
              <a:rPr lang="ru-RU" dirty="0"/>
              <a:t> </a:t>
            </a:r>
            <a:r>
              <a:rPr lang="ru-RU" dirty="0" err="1"/>
              <a:t>құтыда</a:t>
            </a:r>
            <a:endParaRPr lang="ru-RU" dirty="0"/>
          </a:p>
          <a:p>
            <a:r>
              <a:rPr lang="ru-RU" dirty="0" err="1"/>
              <a:t>Ылғалға</a:t>
            </a:r>
            <a:r>
              <a:rPr lang="ru-RU" dirty="0"/>
              <a:t> </a:t>
            </a:r>
            <a:r>
              <a:rPr lang="ru-RU" dirty="0" err="1"/>
              <a:t>сезімталдар</a:t>
            </a:r>
            <a:r>
              <a:rPr lang="ru-RU" dirty="0"/>
              <a:t> (аспирин) – </a:t>
            </a:r>
            <a:r>
              <a:rPr lang="ru-RU" dirty="0" err="1"/>
              <a:t>герметикалық</a:t>
            </a:r>
            <a:r>
              <a:rPr lang="ru-RU" dirty="0"/>
              <a:t> </a:t>
            </a:r>
            <a:r>
              <a:rPr lang="ru-RU" dirty="0" err="1"/>
              <a:t>қаптамада</a:t>
            </a:r>
            <a:endParaRPr lang="ru-RU" dirty="0"/>
          </a:p>
          <a:p>
            <a:r>
              <a:rPr lang="ru-RU" dirty="0" err="1"/>
              <a:t>Салқындатуды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ететіндер</a:t>
            </a:r>
            <a:r>
              <a:rPr lang="ru-RU" dirty="0"/>
              <a:t> (</a:t>
            </a:r>
            <a:r>
              <a:rPr lang="ru-RU" dirty="0" err="1"/>
              <a:t>вакциналар</a:t>
            </a:r>
            <a:r>
              <a:rPr lang="ru-RU" dirty="0"/>
              <a:t>, </a:t>
            </a:r>
            <a:r>
              <a:rPr lang="ru-RU" dirty="0" err="1"/>
              <a:t>ферменттік</a:t>
            </a:r>
            <a:r>
              <a:rPr lang="ru-RU" dirty="0"/>
              <a:t> </a:t>
            </a:r>
            <a:r>
              <a:rPr lang="ru-RU" dirty="0" err="1"/>
              <a:t>препараттар</a:t>
            </a:r>
            <a:r>
              <a:rPr lang="ru-RU" dirty="0"/>
              <a:t>)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879361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2005E7-D0C1-81C7-5449-CA94C55F5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3336"/>
            <a:ext cx="10515600" cy="5653627"/>
          </a:xfrm>
        </p:spPr>
        <p:txBody>
          <a:bodyPr/>
          <a:lstStyle/>
          <a:p>
            <a:r>
              <a:rPr lang="ru-RU" b="1" dirty="0"/>
              <a:t>7. </a:t>
            </a:r>
            <a:r>
              <a:rPr lang="ru-RU" b="1" dirty="0" err="1"/>
              <a:t>Препаратты</a:t>
            </a:r>
            <a:r>
              <a:rPr lang="ru-RU" b="1" dirty="0"/>
              <a:t> </a:t>
            </a:r>
            <a:r>
              <a:rPr lang="ru-RU" b="1" dirty="0" err="1"/>
              <a:t>енгізу</a:t>
            </a:r>
            <a:r>
              <a:rPr lang="ru-RU" b="1" dirty="0"/>
              <a:t> </a:t>
            </a:r>
            <a:r>
              <a:rPr lang="ru-RU" b="1" dirty="0" err="1"/>
              <a:t>жолдары</a:t>
            </a:r>
            <a:endParaRPr lang="ru-RU" b="1" dirty="0"/>
          </a:p>
          <a:p>
            <a:r>
              <a:rPr lang="ru-RU" dirty="0" err="1"/>
              <a:t>Енгізу</a:t>
            </a:r>
            <a:r>
              <a:rPr lang="ru-RU" dirty="0"/>
              <a:t> </a:t>
            </a:r>
            <a:r>
              <a:rPr lang="ru-RU" dirty="0" err="1"/>
              <a:t>жолы</a:t>
            </a:r>
            <a:r>
              <a:rPr lang="ru-RU" dirty="0"/>
              <a:t> </a:t>
            </a:r>
            <a:r>
              <a:rPr lang="ru-RU" dirty="0" err="1"/>
              <a:t>дәрінің</a:t>
            </a:r>
            <a:r>
              <a:rPr lang="ru-RU" dirty="0"/>
              <a:t> </a:t>
            </a:r>
            <a:r>
              <a:rPr lang="ru-RU" dirty="0" err="1"/>
              <a:t>фармакокинетикасына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:</a:t>
            </a:r>
          </a:p>
          <a:p>
            <a:r>
              <a:rPr lang="ru-RU" b="1" dirty="0" err="1"/>
              <a:t>Пероральды</a:t>
            </a:r>
            <a:r>
              <a:rPr lang="ru-RU" dirty="0"/>
              <a:t> – </a:t>
            </a:r>
            <a:r>
              <a:rPr lang="ru-RU" dirty="0" err="1"/>
              <a:t>ыңғайлы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бауырдағы</a:t>
            </a:r>
            <a:r>
              <a:rPr lang="ru-RU" dirty="0"/>
              <a:t> «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өту</a:t>
            </a:r>
            <a:r>
              <a:rPr lang="ru-RU" dirty="0"/>
              <a:t> </a:t>
            </a:r>
            <a:r>
              <a:rPr lang="ru-RU" dirty="0" err="1"/>
              <a:t>эффектісі</a:t>
            </a:r>
            <a:r>
              <a:rPr lang="ru-RU" dirty="0"/>
              <a:t>» бар</a:t>
            </a:r>
          </a:p>
          <a:p>
            <a:r>
              <a:rPr lang="ru-RU" b="1" dirty="0" err="1"/>
              <a:t>Парентералды</a:t>
            </a:r>
            <a:r>
              <a:rPr lang="ru-RU" dirty="0"/>
              <a:t> (вена, </a:t>
            </a:r>
            <a:r>
              <a:rPr lang="ru-RU" dirty="0" err="1"/>
              <a:t>бұлшықет</a:t>
            </a:r>
            <a:r>
              <a:rPr lang="ru-RU" dirty="0"/>
              <a:t>, </a:t>
            </a:r>
            <a:r>
              <a:rPr lang="ru-RU" dirty="0" err="1"/>
              <a:t>тері</a:t>
            </a:r>
            <a:r>
              <a:rPr lang="ru-RU" dirty="0"/>
              <a:t> </a:t>
            </a:r>
            <a:r>
              <a:rPr lang="ru-RU" dirty="0" err="1"/>
              <a:t>астына</a:t>
            </a:r>
            <a:r>
              <a:rPr lang="ru-RU" dirty="0"/>
              <a:t>) – </a:t>
            </a:r>
            <a:r>
              <a:rPr lang="ru-RU" dirty="0" err="1"/>
              <a:t>әсері</a:t>
            </a:r>
            <a:r>
              <a:rPr lang="ru-RU" dirty="0"/>
              <a:t> </a:t>
            </a:r>
            <a:r>
              <a:rPr lang="ru-RU" dirty="0" err="1"/>
              <a:t>жылдам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инвазивті</a:t>
            </a:r>
            <a:endParaRPr lang="ru-RU" dirty="0"/>
          </a:p>
          <a:p>
            <a:r>
              <a:rPr lang="ru-RU" b="1" dirty="0" err="1"/>
              <a:t>Ингаляциялық</a:t>
            </a:r>
            <a:r>
              <a:rPr lang="ru-RU" dirty="0"/>
              <a:t> – тез </a:t>
            </a:r>
            <a:r>
              <a:rPr lang="ru-RU" dirty="0" err="1"/>
              <a:t>сіңіріледі</a:t>
            </a:r>
            <a:r>
              <a:rPr lang="ru-RU" dirty="0"/>
              <a:t> (</a:t>
            </a:r>
            <a:r>
              <a:rPr lang="ru-RU" dirty="0" err="1"/>
              <a:t>бронхолитиктер</a:t>
            </a:r>
            <a:r>
              <a:rPr lang="ru-RU" dirty="0"/>
              <a:t>, </a:t>
            </a:r>
            <a:r>
              <a:rPr lang="ru-RU" dirty="0" err="1"/>
              <a:t>анестетиктер</a:t>
            </a:r>
            <a:r>
              <a:rPr lang="ru-RU" dirty="0"/>
              <a:t>)</a:t>
            </a:r>
          </a:p>
          <a:p>
            <a:r>
              <a:rPr lang="ru-RU" b="1" dirty="0" err="1"/>
              <a:t>Трансдермальды</a:t>
            </a:r>
            <a:r>
              <a:rPr lang="ru-RU" dirty="0"/>
              <a:t> – </a:t>
            </a:r>
            <a:r>
              <a:rPr lang="ru-RU" dirty="0" err="1"/>
              <a:t>ұзақ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 (</a:t>
            </a:r>
            <a:r>
              <a:rPr lang="ru-RU" dirty="0" err="1"/>
              <a:t>гормондар</a:t>
            </a:r>
            <a:r>
              <a:rPr lang="ru-RU" dirty="0"/>
              <a:t>, нитроглицерин)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26002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1DBF3B-F74F-5951-004E-D24989DAD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6340"/>
            <a:ext cx="10515600" cy="5630623"/>
          </a:xfrm>
        </p:spPr>
        <p:txBody>
          <a:bodyPr/>
          <a:lstStyle/>
          <a:p>
            <a:r>
              <a:rPr lang="ru-RU" b="1" dirty="0" err="1"/>
              <a:t>Қорытынды</a:t>
            </a:r>
            <a:endParaRPr lang="ru-RU" b="1" dirty="0"/>
          </a:p>
          <a:p>
            <a:r>
              <a:rPr lang="ru-RU" dirty="0" err="1"/>
              <a:t>Фармацевтикалық</a:t>
            </a:r>
            <a:r>
              <a:rPr lang="ru-RU" dirty="0"/>
              <a:t> </a:t>
            </a:r>
            <a:r>
              <a:rPr lang="ru-RU" dirty="0" err="1"/>
              <a:t>факторлар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препараттың</a:t>
            </a:r>
            <a:r>
              <a:rPr lang="ru-RU" dirty="0"/>
              <a:t> </a:t>
            </a:r>
            <a:r>
              <a:rPr lang="ru-RU" dirty="0" err="1"/>
              <a:t>тиімділігіне</a:t>
            </a:r>
            <a:r>
              <a:rPr lang="ru-RU" dirty="0"/>
              <a:t> </a:t>
            </a:r>
            <a:r>
              <a:rPr lang="ru-RU" dirty="0" err="1"/>
              <a:t>шешуші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Фармацевт пен </a:t>
            </a:r>
            <a:r>
              <a:rPr lang="ru-RU" dirty="0" err="1"/>
              <a:t>технологтың</a:t>
            </a:r>
            <a:r>
              <a:rPr lang="ru-RU" dirty="0"/>
              <a:t> </a:t>
            </a:r>
            <a:r>
              <a:rPr lang="ru-RU" dirty="0" err="1"/>
              <a:t>міндеті</a:t>
            </a:r>
            <a:r>
              <a:rPr lang="ru-RU" dirty="0"/>
              <a:t> – осы </a:t>
            </a:r>
            <a:r>
              <a:rPr lang="ru-RU" dirty="0" err="1"/>
              <a:t>факторларды</a:t>
            </a:r>
            <a:r>
              <a:rPr lang="ru-RU" dirty="0"/>
              <a:t> </a:t>
            </a:r>
            <a:r>
              <a:rPr lang="ru-RU" dirty="0" err="1"/>
              <a:t>ескеріп</a:t>
            </a:r>
            <a:r>
              <a:rPr lang="ru-RU" dirty="0"/>
              <a:t>, </a:t>
            </a:r>
            <a:r>
              <a:rPr lang="ru-RU" dirty="0" err="1"/>
              <a:t>сапалы</a:t>
            </a:r>
            <a:r>
              <a:rPr lang="ru-RU" dirty="0"/>
              <a:t>, </a:t>
            </a:r>
            <a:r>
              <a:rPr lang="ru-RU" dirty="0" err="1"/>
              <a:t>қауіпсіз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қолайлы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қалып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. </a:t>
            </a:r>
            <a:r>
              <a:rPr lang="ru-RU" dirty="0" err="1"/>
              <a:t>Заманауи</a:t>
            </a:r>
            <a:r>
              <a:rPr lang="ru-RU" dirty="0"/>
              <a:t> </a:t>
            </a:r>
            <a:r>
              <a:rPr lang="ru-RU" dirty="0" err="1"/>
              <a:t>фармацевтикалық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инновациялық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жүйелерін</a:t>
            </a:r>
            <a:r>
              <a:rPr lang="ru-RU" dirty="0"/>
              <a:t>,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көмекші</a:t>
            </a:r>
            <a:r>
              <a:rPr lang="ru-RU" dirty="0"/>
              <a:t> </a:t>
            </a:r>
            <a:r>
              <a:rPr lang="ru-RU" dirty="0" err="1"/>
              <a:t>заттарды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биофармацевтикалық</a:t>
            </a:r>
            <a:r>
              <a:rPr lang="ru-RU" dirty="0"/>
              <a:t> </a:t>
            </a:r>
            <a:r>
              <a:rPr lang="ru-RU" dirty="0" err="1"/>
              <a:t>зерттеулерді</a:t>
            </a:r>
            <a:r>
              <a:rPr lang="ru-RU" dirty="0"/>
              <a:t> </a:t>
            </a:r>
            <a:r>
              <a:rPr lang="ru-RU" dirty="0" err="1"/>
              <a:t>кеңінен</a:t>
            </a:r>
            <a:r>
              <a:rPr lang="ru-RU" dirty="0"/>
              <a:t> </a:t>
            </a:r>
            <a:r>
              <a:rPr lang="ru-RU" dirty="0" err="1"/>
              <a:t>қолданып</a:t>
            </a:r>
            <a:r>
              <a:rPr lang="ru-RU" dirty="0"/>
              <a:t>, </a:t>
            </a:r>
            <a:r>
              <a:rPr lang="ru-RU" dirty="0" err="1"/>
              <a:t>клиникалық</a:t>
            </a:r>
            <a:r>
              <a:rPr lang="ru-RU" dirty="0"/>
              <a:t> </a:t>
            </a:r>
            <a:r>
              <a:rPr lang="ru-RU" dirty="0" err="1"/>
              <a:t>нәтижені</a:t>
            </a:r>
            <a:r>
              <a:rPr lang="ru-RU" dirty="0"/>
              <a:t> </a:t>
            </a:r>
            <a:r>
              <a:rPr lang="ru-RU" dirty="0" err="1"/>
              <a:t>жақсартуды</a:t>
            </a:r>
            <a:r>
              <a:rPr lang="ru-RU" dirty="0"/>
              <a:t> </a:t>
            </a:r>
            <a:r>
              <a:rPr lang="ru-RU" dirty="0" err="1"/>
              <a:t>көздейді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250921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465</Words>
  <Application>Microsoft Office PowerPoint</Application>
  <PresentationFormat>Широкоэкранный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2025-09-19T04:49:43Z</dcterms:created>
  <dcterms:modified xsi:type="dcterms:W3CDTF">2025-09-19T04:58:27Z</dcterms:modified>
</cp:coreProperties>
</file>